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3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BED9649-0E4C-4023-8301-21B3595AE85E}">
  <a:tblStyle styleId="{CBED9649-0E4C-4023-8301-21B3595AE85E}" styleName="Table_0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523e6bd6df_1_41:notes"/>
          <p:cNvSpPr txBox="1"/>
          <p:nvPr>
            <p:ph idx="1" type="body"/>
          </p:nvPr>
        </p:nvSpPr>
        <p:spPr>
          <a:xfrm>
            <a:off x="685782" y="4343383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89750" lIns="89750" spcFirstLastPara="1" rIns="89750" wrap="square" tIns="897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INSTRUCTIONS: Replace X next to the score with your initials and place this spreadsheet in a shared space. Make a new copy each week so people can track their confidence scores.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Remember, always aim to have fewer OKRs at a time. We recommend 1. We’ve included a few here to make your life easier if you have a few.</a:t>
            </a:r>
            <a:endParaRPr/>
          </a:p>
        </p:txBody>
      </p:sp>
      <p:sp>
        <p:nvSpPr>
          <p:cNvPr id="33" name="Google Shape;33;g1523e6bd6df_1_41:notes"/>
          <p:cNvSpPr/>
          <p:nvPr>
            <p:ph idx="2" type="sldImg"/>
          </p:nvPr>
        </p:nvSpPr>
        <p:spPr>
          <a:xfrm>
            <a:off x="615644" y="685792"/>
            <a:ext cx="5627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gradFill>
          <a:gsLst>
            <a:gs pos="0">
              <a:srgbClr val="EFEDEE"/>
            </a:gs>
            <a:gs pos="52999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12" scaled="0"/>
        </a:gra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628650" y="122611"/>
            <a:ext cx="7886700" cy="5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0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Helvetica Neue"/>
              <a:buNone/>
              <a:defRPr sz="27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grpSp>
        <p:nvGrpSpPr>
          <p:cNvPr id="13" name="Google Shape;13;p3"/>
          <p:cNvGrpSpPr/>
          <p:nvPr/>
        </p:nvGrpSpPr>
        <p:grpSpPr>
          <a:xfrm>
            <a:off x="9415915" y="1"/>
            <a:ext cx="1235643" cy="1362150"/>
            <a:chOff x="12554553" y="1"/>
            <a:chExt cx="1647523" cy="1816200"/>
          </a:xfrm>
        </p:grpSpPr>
        <p:sp>
          <p:nvSpPr>
            <p:cNvPr id="14" name="Google Shape;14;p3"/>
            <p:cNvSpPr/>
            <p:nvPr/>
          </p:nvSpPr>
          <p:spPr>
            <a:xfrm>
              <a:off x="12554553" y="1"/>
              <a:ext cx="1644000" cy="1816200"/>
            </a:xfrm>
            <a:prstGeom prst="foldedCorner">
              <a:avLst>
                <a:gd fmla="val 16667" name="adj"/>
              </a:avLst>
            </a:prstGeom>
            <a:solidFill>
              <a:schemeClr val="accent4"/>
            </a:solidFill>
            <a:ln>
              <a:noFill/>
            </a:ln>
            <a:effectLst>
              <a:outerShdw blurRad="101600" rotWithShape="0" algn="tl" dir="2700000" dist="63500">
                <a:srgbClr val="000000">
                  <a:alpha val="40000"/>
                </a:srgbClr>
              </a:outerShdw>
            </a:effectLst>
          </p:spPr>
          <p:txBody>
            <a:bodyPr anchorCtr="0" anchor="t" bIns="34275" lIns="68575" spcFirstLastPara="1" rIns="0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864A04"/>
                  </a:solidFill>
                  <a:latin typeface="Calibri"/>
                  <a:ea typeface="Calibri"/>
                  <a:cs typeface="Calibri"/>
                  <a:sym typeface="Calibri"/>
                </a:rPr>
                <a:t>To insert your own icons*:</a:t>
              </a:r>
              <a:endParaRPr sz="1100"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864A04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100">
                  <a:solidFill>
                    <a:srgbClr val="864A04"/>
                  </a:solidFill>
                  <a:latin typeface="Calibri"/>
                  <a:ea typeface="Calibri"/>
                  <a:cs typeface="Calibri"/>
                  <a:sym typeface="Calibri"/>
                </a:rPr>
                <a:t>Insert</a:t>
              </a:r>
              <a:r>
                <a:rPr lang="en" sz="1100">
                  <a:solidFill>
                    <a:srgbClr val="864A04"/>
                  </a:solidFill>
                  <a:latin typeface="Calibri"/>
                  <a:ea typeface="Calibri"/>
                  <a:cs typeface="Calibri"/>
                  <a:sym typeface="Calibri"/>
                </a:rPr>
                <a:t> &gt;&gt; </a:t>
              </a:r>
              <a:r>
                <a:rPr b="1" lang="en" sz="1100">
                  <a:solidFill>
                    <a:srgbClr val="864A04"/>
                  </a:solidFill>
                  <a:latin typeface="Calibri"/>
                  <a:ea typeface="Calibri"/>
                  <a:cs typeface="Calibri"/>
                  <a:sym typeface="Calibri"/>
                </a:rPr>
                <a:t>Icons</a:t>
              </a:r>
              <a:endParaRPr sz="1100"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864A04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rgbClr val="864A04"/>
                  </a:solidFill>
                  <a:latin typeface="Calibri"/>
                  <a:ea typeface="Calibri"/>
                  <a:cs typeface="Calibri"/>
                  <a:sym typeface="Calibri"/>
                </a:rPr>
                <a:t>(*Only available to Office 365 subscribers)</a:t>
              </a:r>
              <a:endParaRPr sz="1100"/>
            </a:p>
          </p:txBody>
        </p:sp>
        <p:pic>
          <p:nvPicPr>
            <p:cNvPr id="15" name="Google Shape;15;p3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13802027" y="424090"/>
              <a:ext cx="400050" cy="6572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_ONLY_1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628650" y="122611"/>
            <a:ext cx="7886700" cy="5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0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Helvetica Neue"/>
              <a:buNone/>
              <a:defRPr sz="27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grpSp>
        <p:nvGrpSpPr>
          <p:cNvPr id="18" name="Google Shape;18;p4"/>
          <p:cNvGrpSpPr/>
          <p:nvPr/>
        </p:nvGrpSpPr>
        <p:grpSpPr>
          <a:xfrm>
            <a:off x="9415915" y="1"/>
            <a:ext cx="1235643" cy="1362150"/>
            <a:chOff x="12554553" y="1"/>
            <a:chExt cx="1647523" cy="1816200"/>
          </a:xfrm>
        </p:grpSpPr>
        <p:sp>
          <p:nvSpPr>
            <p:cNvPr id="19" name="Google Shape;19;p4"/>
            <p:cNvSpPr/>
            <p:nvPr/>
          </p:nvSpPr>
          <p:spPr>
            <a:xfrm>
              <a:off x="12554553" y="1"/>
              <a:ext cx="1644000" cy="1816200"/>
            </a:xfrm>
            <a:prstGeom prst="foldedCorner">
              <a:avLst>
                <a:gd fmla="val 16667" name="adj"/>
              </a:avLst>
            </a:prstGeom>
            <a:solidFill>
              <a:schemeClr val="accent4"/>
            </a:solidFill>
            <a:ln>
              <a:noFill/>
            </a:ln>
            <a:effectLst>
              <a:outerShdw blurRad="101600" rotWithShape="0" algn="tl" dir="2700000" dist="63500">
                <a:srgbClr val="000000">
                  <a:alpha val="40000"/>
                </a:srgbClr>
              </a:outerShdw>
            </a:effectLst>
          </p:spPr>
          <p:txBody>
            <a:bodyPr anchorCtr="0" anchor="t" bIns="34275" lIns="68575" spcFirstLastPara="1" rIns="0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864A04"/>
                  </a:solidFill>
                  <a:latin typeface="Calibri"/>
                  <a:ea typeface="Calibri"/>
                  <a:cs typeface="Calibri"/>
                  <a:sym typeface="Calibri"/>
                </a:rPr>
                <a:t>To insert your own icons*:</a:t>
              </a:r>
              <a:endParaRPr sz="1100"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864A04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100">
                  <a:solidFill>
                    <a:srgbClr val="864A04"/>
                  </a:solidFill>
                  <a:latin typeface="Calibri"/>
                  <a:ea typeface="Calibri"/>
                  <a:cs typeface="Calibri"/>
                  <a:sym typeface="Calibri"/>
                </a:rPr>
                <a:t>Insert</a:t>
              </a:r>
              <a:r>
                <a:rPr lang="en" sz="1100">
                  <a:solidFill>
                    <a:srgbClr val="864A04"/>
                  </a:solidFill>
                  <a:latin typeface="Calibri"/>
                  <a:ea typeface="Calibri"/>
                  <a:cs typeface="Calibri"/>
                  <a:sym typeface="Calibri"/>
                </a:rPr>
                <a:t> &gt;&gt; </a:t>
              </a:r>
              <a:r>
                <a:rPr b="1" lang="en" sz="1100">
                  <a:solidFill>
                    <a:srgbClr val="864A04"/>
                  </a:solidFill>
                  <a:latin typeface="Calibri"/>
                  <a:ea typeface="Calibri"/>
                  <a:cs typeface="Calibri"/>
                  <a:sym typeface="Calibri"/>
                </a:rPr>
                <a:t>Icons</a:t>
              </a:r>
              <a:endParaRPr sz="1100"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864A04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rgbClr val="864A04"/>
                  </a:solidFill>
                  <a:latin typeface="Calibri"/>
                  <a:ea typeface="Calibri"/>
                  <a:cs typeface="Calibri"/>
                  <a:sym typeface="Calibri"/>
                </a:rPr>
                <a:t>(*Only available to Office 365 subscribers)</a:t>
              </a:r>
              <a:endParaRPr sz="1100"/>
            </a:p>
          </p:txBody>
        </p:sp>
        <p:pic>
          <p:nvPicPr>
            <p:cNvPr id="20" name="Google Shape;20;p4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13802027" y="424090"/>
              <a:ext cx="400050" cy="6572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300" lIns="34300" spcFirstLastPara="1" rIns="34300" wrap="square" tIns="343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300" lIns="34300" spcFirstLastPara="1" rIns="34300" wrap="square" tIns="34300">
            <a:noAutofit/>
          </a:bodyPr>
          <a:lstStyle>
            <a:lvl1pPr indent="-228600" lvl="0" marL="457200" rtl="0">
              <a:spcBef>
                <a:spcPts val="80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rtl="0">
              <a:spcBef>
                <a:spcPts val="400"/>
              </a:spcBef>
              <a:spcAft>
                <a:spcPts val="0"/>
              </a:spcAft>
              <a:buSzPts val="1500"/>
              <a:buNone/>
              <a:defRPr/>
            </a:lvl2pPr>
            <a:lvl3pPr indent="-228600" lvl="2" marL="1371600" rtl="0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00" lIns="34300" spcFirstLastPara="1" rIns="34300" wrap="square" tIns="34300">
            <a:noAutofit/>
          </a:bodyPr>
          <a:lstStyle>
            <a:lvl1pPr lvl="0" rtl="0">
              <a:buNone/>
              <a:defRPr sz="500"/>
            </a:lvl1pPr>
            <a:lvl2pPr lvl="1" rtl="0">
              <a:buNone/>
              <a:defRPr sz="500"/>
            </a:lvl2pPr>
            <a:lvl3pPr lvl="2" rtl="0">
              <a:buNone/>
              <a:defRPr sz="500"/>
            </a:lvl3pPr>
            <a:lvl4pPr lvl="3" rtl="0">
              <a:buNone/>
              <a:defRPr sz="500"/>
            </a:lvl4pPr>
            <a:lvl5pPr lvl="4" rtl="0">
              <a:buNone/>
              <a:defRPr sz="500"/>
            </a:lvl5pPr>
            <a:lvl6pPr lvl="5" rtl="0">
              <a:buNone/>
              <a:defRPr sz="500"/>
            </a:lvl6pPr>
            <a:lvl7pPr lvl="6" rtl="0">
              <a:buNone/>
              <a:defRPr sz="500"/>
            </a:lvl7pPr>
            <a:lvl8pPr lvl="7" rtl="0">
              <a:buNone/>
              <a:defRPr sz="500"/>
            </a:lvl8pPr>
            <a:lvl9pPr lvl="8" rtl="0">
              <a:buNone/>
              <a:defRPr sz="5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550" lIns="79125" spcFirstLastPara="1" rIns="79125" wrap="square" tIns="3955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39550" lIns="79125" spcFirstLastPara="1" rIns="79125" wrap="square" tIns="39550">
            <a:noAutofit/>
          </a:bodyPr>
          <a:lstStyle>
            <a:lvl1pPr lvl="0" rtl="0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1pPr>
            <a:lvl2pPr lvl="1" rtl="0" algn="ctr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6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550" lIns="79125" spcFirstLastPara="1" rIns="79125" wrap="square" tIns="3955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29" name="Google Shape;29;p6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550" lIns="79125" spcFirstLastPara="1" rIns="79125" wrap="square" tIns="3955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550" lIns="79125" spcFirstLastPara="1" rIns="79125" wrap="square" tIns="3955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 sz="1400"/>
            </a:lvl1pPr>
            <a:lvl2pPr indent="0" lvl="1" marL="0" rtl="0" algn="r">
              <a:spcBef>
                <a:spcPts val="0"/>
              </a:spcBef>
              <a:buNone/>
              <a:defRPr sz="1400"/>
            </a:lvl2pPr>
            <a:lvl3pPr indent="0" lvl="2" marL="0" rtl="0" algn="r">
              <a:spcBef>
                <a:spcPts val="0"/>
              </a:spcBef>
              <a:buNone/>
              <a:defRPr sz="1400"/>
            </a:lvl3pPr>
            <a:lvl4pPr indent="0" lvl="3" marL="0" rtl="0" algn="r">
              <a:spcBef>
                <a:spcPts val="0"/>
              </a:spcBef>
              <a:buNone/>
              <a:defRPr sz="1400"/>
            </a:lvl4pPr>
            <a:lvl5pPr indent="0" lvl="4" marL="0" rtl="0" algn="r">
              <a:spcBef>
                <a:spcPts val="0"/>
              </a:spcBef>
              <a:buNone/>
              <a:defRPr sz="1400"/>
            </a:lvl5pPr>
            <a:lvl6pPr indent="0" lvl="5" marL="0" rtl="0" algn="r">
              <a:spcBef>
                <a:spcPts val="0"/>
              </a:spcBef>
              <a:buNone/>
              <a:defRPr sz="1400"/>
            </a:lvl6pPr>
            <a:lvl7pPr indent="0" lvl="6" marL="0" rtl="0" algn="r">
              <a:spcBef>
                <a:spcPts val="0"/>
              </a:spcBef>
              <a:buNone/>
              <a:defRPr sz="1400"/>
            </a:lvl7pPr>
            <a:lvl8pPr indent="0" lvl="7" marL="0" rtl="0" algn="r">
              <a:spcBef>
                <a:spcPts val="0"/>
              </a:spcBef>
              <a:buNone/>
              <a:defRPr sz="1400"/>
            </a:lvl8pPr>
            <a:lvl9pPr indent="0" lvl="8" marL="0" rtl="0" algn="r">
              <a:spcBef>
                <a:spcPts val="0"/>
              </a:spcBef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 rot="-5400000">
            <a:off x="8327211" y="249912"/>
            <a:ext cx="195300" cy="196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17150" lIns="34300" spcFirstLastPara="1" rIns="34300" wrap="square" tIns="17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300" lIns="34300" spcFirstLastPara="1" rIns="34300" wrap="square" tIns="343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/>
        </p:nvSpPr>
        <p:spPr>
          <a:xfrm>
            <a:off x="8284634" y="250607"/>
            <a:ext cx="294900" cy="1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"/>
              <a:buFont typeface="Montserrat"/>
              <a:buNone/>
            </a:pPr>
            <a:fld id="{00000000-1234-1234-1234-123412341234}" type="slidenum">
              <a:rPr b="0" i="0" lang="en" sz="7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r>
              <a:rPr b="0" i="0" lang="en" sz="7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500"/>
          </a:p>
        </p:txBody>
      </p:sp>
      <p:sp>
        <p:nvSpPr>
          <p:cNvPr id="9" name="Google Shape;9;p1"/>
          <p:cNvSpPr txBox="1"/>
          <p:nvPr>
            <p:ph type="title"/>
          </p:nvPr>
        </p:nvSpPr>
        <p:spPr>
          <a:xfrm>
            <a:off x="628814" y="273844"/>
            <a:ext cx="6697800" cy="87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00" lIns="34300" spcFirstLastPara="1" rIns="34300" wrap="square" tIns="343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Montserrat"/>
              <a:buNone/>
              <a:defRPr b="0" i="0" sz="23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00"/>
              <a:buFont typeface="Arial"/>
              <a:buNone/>
              <a:defRPr sz="700"/>
            </a:lvl2pPr>
            <a:lvl3pPr lvl="2" rtl="0">
              <a:spcBef>
                <a:spcPts val="0"/>
              </a:spcBef>
              <a:spcAft>
                <a:spcPts val="0"/>
              </a:spcAft>
              <a:buSzPts val="700"/>
              <a:buFont typeface="Arial"/>
              <a:buNone/>
              <a:defRPr sz="700"/>
            </a:lvl3pPr>
            <a:lvl4pPr lvl="3" rtl="0">
              <a:spcBef>
                <a:spcPts val="0"/>
              </a:spcBef>
              <a:spcAft>
                <a:spcPts val="0"/>
              </a:spcAft>
              <a:buSzPts val="700"/>
              <a:buFont typeface="Arial"/>
              <a:buNone/>
              <a:defRPr sz="700"/>
            </a:lvl4pPr>
            <a:lvl5pPr lvl="4" rtl="0">
              <a:spcBef>
                <a:spcPts val="0"/>
              </a:spcBef>
              <a:spcAft>
                <a:spcPts val="0"/>
              </a:spcAft>
              <a:buSzPts val="700"/>
              <a:buFont typeface="Arial"/>
              <a:buNone/>
              <a:defRPr sz="700"/>
            </a:lvl5pPr>
            <a:lvl6pPr lvl="5" rtl="0">
              <a:spcBef>
                <a:spcPts val="0"/>
              </a:spcBef>
              <a:spcAft>
                <a:spcPts val="0"/>
              </a:spcAft>
              <a:buSzPts val="700"/>
              <a:buFont typeface="Arial"/>
              <a:buNone/>
              <a:defRPr sz="700"/>
            </a:lvl6pPr>
            <a:lvl7pPr lvl="6" rtl="0">
              <a:spcBef>
                <a:spcPts val="0"/>
              </a:spcBef>
              <a:spcAft>
                <a:spcPts val="0"/>
              </a:spcAft>
              <a:buSzPts val="700"/>
              <a:buFont typeface="Arial"/>
              <a:buNone/>
              <a:defRPr sz="700"/>
            </a:lvl7pPr>
            <a:lvl8pPr lvl="7" rtl="0">
              <a:spcBef>
                <a:spcPts val="0"/>
              </a:spcBef>
              <a:spcAft>
                <a:spcPts val="0"/>
              </a:spcAft>
              <a:buSzPts val="700"/>
              <a:buFont typeface="Arial"/>
              <a:buNone/>
              <a:defRPr sz="700"/>
            </a:lvl8pPr>
            <a:lvl9pPr lvl="8" rtl="0">
              <a:spcBef>
                <a:spcPts val="0"/>
              </a:spcBef>
              <a:spcAft>
                <a:spcPts val="0"/>
              </a:spcAft>
              <a:buSzPts val="700"/>
              <a:buFont typeface="Arial"/>
              <a:buNone/>
              <a:defRPr sz="7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/>
          <p:nvPr/>
        </p:nvSpPr>
        <p:spPr>
          <a:xfrm>
            <a:off x="177955" y="619863"/>
            <a:ext cx="87621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39600" lIns="79200" spcFirstLastPara="1" rIns="79200" wrap="square" tIns="396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en" sz="700">
                <a:latin typeface="Montserrat"/>
                <a:ea typeface="Montserrat"/>
                <a:cs typeface="Montserrat"/>
                <a:sym typeface="Montserrat"/>
              </a:rPr>
              <a:t>OBJECTIVE</a:t>
            </a:r>
            <a:r>
              <a:rPr b="1" i="0" lang="en" sz="700" u="none" cap="none" strike="noStrike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" sz="700">
                <a:latin typeface="Montserrat"/>
                <a:ea typeface="Montserrat"/>
                <a:cs typeface="Montserrat"/>
                <a:sym typeface="Montserrat"/>
              </a:rPr>
              <a:t>1</a:t>
            </a:r>
            <a:r>
              <a:rPr b="1" i="0" lang="en" sz="700" u="none" cap="none" strike="noStrike">
                <a:latin typeface="Montserrat"/>
                <a:ea typeface="Montserrat"/>
                <a:cs typeface="Montserrat"/>
                <a:sym typeface="Montserrat"/>
              </a:rPr>
              <a:t>:  </a:t>
            </a:r>
            <a:r>
              <a:rPr b="1" lang="en" sz="700">
                <a:latin typeface="Montserrat"/>
                <a:ea typeface="Montserrat"/>
                <a:cs typeface="Montserrat"/>
                <a:sym typeface="Montserrat"/>
              </a:rPr>
              <a:t>&lt;OBJECTIVE TEXT&gt;</a:t>
            </a:r>
            <a:endParaRPr i="0" sz="7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36" name="Google Shape;36;p7"/>
          <p:cNvGraphicFramePr/>
          <p:nvPr/>
        </p:nvGraphicFramePr>
        <p:xfrm>
          <a:off x="255915" y="76250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{CBED9649-0E4C-4023-8301-21B3595AE85E}</a:tableStyleId>
              </a:tblPr>
              <a:tblGrid>
                <a:gridCol w="475950"/>
                <a:gridCol w="4502075"/>
                <a:gridCol w="540700"/>
                <a:gridCol w="531900"/>
                <a:gridCol w="531900"/>
                <a:gridCol w="531900"/>
                <a:gridCol w="531900"/>
                <a:gridCol w="531900"/>
                <a:gridCol w="531900"/>
              </a:tblGrid>
              <a:tr h="7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KR #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KR Description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Score [</a:t>
                      </a:r>
                      <a:r>
                        <a:rPr b="1"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X]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Score [</a:t>
                      </a:r>
                      <a:r>
                        <a:rPr b="1"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X]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Score [</a:t>
                      </a:r>
                      <a:r>
                        <a:rPr b="1"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X]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Score [</a:t>
                      </a:r>
                      <a:r>
                        <a:rPr b="1"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X]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Score [</a:t>
                      </a:r>
                      <a:r>
                        <a:rPr b="1"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X]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Score [</a:t>
                      </a:r>
                      <a:r>
                        <a:rPr b="1"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X]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Score [</a:t>
                      </a:r>
                      <a:r>
                        <a:rPr b="1"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X]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4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7" name="Google Shape;37;p7"/>
          <p:cNvSpPr/>
          <p:nvPr/>
        </p:nvSpPr>
        <p:spPr>
          <a:xfrm>
            <a:off x="190900" y="107981"/>
            <a:ext cx="5796600" cy="4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39600" lIns="79200" spcFirstLastPara="1" rIns="79200" wrap="square" tIns="396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en" sz="1100">
                <a:latin typeface="Montserrat"/>
                <a:ea typeface="Montserrat"/>
                <a:cs typeface="Montserrat"/>
                <a:sym typeface="Montserrat"/>
              </a:rPr>
              <a:t>OKR CONFIDENCE SCORING</a:t>
            </a:r>
            <a:br>
              <a:rPr b="1" lang="en" sz="800"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" sz="800">
                <a:latin typeface="Montserrat"/>
                <a:ea typeface="Montserrat"/>
                <a:cs typeface="Montserrat"/>
                <a:sym typeface="Montserrat"/>
              </a:rPr>
              <a:t>OKR CYCLE </a:t>
            </a:r>
            <a:r>
              <a:rPr lang="en" sz="800">
                <a:latin typeface="Montserrat"/>
                <a:ea typeface="Montserrat"/>
                <a:cs typeface="Montserrat"/>
                <a:sym typeface="Montserrat"/>
              </a:rPr>
              <a:t>&lt;OKR QUARTER / YEAR&gt;		</a:t>
            </a:r>
            <a:r>
              <a:rPr b="1" lang="en" sz="800">
                <a:latin typeface="Montserrat"/>
                <a:ea typeface="Montserrat"/>
                <a:cs typeface="Montserrat"/>
                <a:sym typeface="Montserrat"/>
              </a:rPr>
              <a:t>TEAM </a:t>
            </a:r>
            <a:r>
              <a:rPr lang="en" sz="800">
                <a:latin typeface="Montserrat"/>
                <a:ea typeface="Montserrat"/>
                <a:cs typeface="Montserrat"/>
                <a:sym typeface="Montserrat"/>
              </a:rPr>
              <a:t>&lt;TEAM NAME&gt;</a:t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</a:pPr>
            <a:r>
              <a:rPr b="1" lang="en"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WEEK </a:t>
            </a:r>
            <a:r>
              <a:rPr lang="en"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X of 12</a:t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8" name="Google Shape;38;p7"/>
          <p:cNvSpPr/>
          <p:nvPr/>
        </p:nvSpPr>
        <p:spPr>
          <a:xfrm>
            <a:off x="4129591" y="12581"/>
            <a:ext cx="3392700" cy="498300"/>
          </a:xfrm>
          <a:prstGeom prst="rect">
            <a:avLst/>
          </a:prstGeom>
          <a:noFill/>
          <a:ln>
            <a:noFill/>
          </a:ln>
        </p:spPr>
        <p:txBody>
          <a:bodyPr anchorCtr="0" anchor="t" bIns="39600" lIns="79200" spcFirstLastPara="1" rIns="79200" wrap="square" tIns="396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1" lang="en" sz="700" u="none" cap="none" strike="noStrike">
                <a:latin typeface="Montserrat"/>
                <a:ea typeface="Montserrat"/>
                <a:cs typeface="Montserrat"/>
                <a:sym typeface="Montserrat"/>
              </a:rPr>
              <a:t>Scoring scale</a:t>
            </a:r>
            <a:endParaRPr i="0" sz="700" u="none" cap="none" strike="noStrike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1" lang="en" sz="700" u="none" cap="none" strike="noStrike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rPr>
              <a:t>1: </a:t>
            </a:r>
            <a:r>
              <a:rPr i="1" lang="en" sz="700" u="none" cap="none" strike="noStrike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rPr>
              <a:t>High confidence the Key Result will be achieved</a:t>
            </a:r>
            <a:endParaRPr i="0" sz="700" u="none" cap="none" strike="noStrike">
              <a:solidFill>
                <a:srgbClr val="6AA84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1" lang="en" sz="700" u="none" cap="none" strike="noStrike">
                <a:solidFill>
                  <a:srgbClr val="E69138"/>
                </a:solidFill>
                <a:latin typeface="Montserrat"/>
                <a:ea typeface="Montserrat"/>
                <a:cs typeface="Montserrat"/>
                <a:sym typeface="Montserrat"/>
              </a:rPr>
              <a:t>0.7:</a:t>
            </a:r>
            <a:r>
              <a:rPr i="1" lang="en" sz="700" u="none" cap="none" strike="noStrike">
                <a:solidFill>
                  <a:srgbClr val="E69138"/>
                </a:solidFill>
                <a:latin typeface="Montserrat"/>
                <a:ea typeface="Montserrat"/>
                <a:cs typeface="Montserrat"/>
                <a:sym typeface="Montserrat"/>
              </a:rPr>
              <a:t> It’s likely we’ll achieve this Key Result or get pretty close to it</a:t>
            </a:r>
            <a:endParaRPr i="0" sz="700" u="none" cap="none" strike="noStrike">
              <a:solidFill>
                <a:srgbClr val="E6913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1" lang="en" sz="700" u="none" cap="none" strike="noStrike">
                <a:solidFill>
                  <a:srgbClr val="CC0000"/>
                </a:solidFill>
                <a:latin typeface="Montserrat"/>
                <a:ea typeface="Montserrat"/>
                <a:cs typeface="Montserrat"/>
                <a:sym typeface="Montserrat"/>
              </a:rPr>
              <a:t>0.4:</a:t>
            </a:r>
            <a:r>
              <a:rPr i="1" lang="en" sz="700" u="none" cap="none" strike="noStrike">
                <a:solidFill>
                  <a:srgbClr val="CC0000"/>
                </a:solidFill>
                <a:latin typeface="Montserrat"/>
                <a:ea typeface="Montserrat"/>
                <a:cs typeface="Montserrat"/>
                <a:sym typeface="Montserrat"/>
              </a:rPr>
              <a:t> It will be a challenge to achieve this Key Result</a:t>
            </a:r>
            <a:endParaRPr i="0" sz="700" u="none" cap="none" strike="noStrike">
              <a:solidFill>
                <a:srgbClr val="CC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1" lang="en" sz="700" u="none" cap="none" strike="noStrike">
                <a:latin typeface="Montserrat"/>
                <a:ea typeface="Montserrat"/>
                <a:cs typeface="Montserrat"/>
                <a:sym typeface="Montserrat"/>
              </a:rPr>
              <a:t>0: </a:t>
            </a:r>
            <a:r>
              <a:rPr i="1" lang="en" sz="700" u="none" cap="none" strike="noStrike">
                <a:latin typeface="Montserrat"/>
                <a:ea typeface="Montserrat"/>
                <a:cs typeface="Montserrat"/>
                <a:sym typeface="Montserrat"/>
              </a:rPr>
              <a:t>It’s unlikely this result will be achieved</a:t>
            </a:r>
            <a:endParaRPr i="0" sz="7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" name="Google Shape;39;p7"/>
          <p:cNvSpPr/>
          <p:nvPr/>
        </p:nvSpPr>
        <p:spPr>
          <a:xfrm>
            <a:off x="8208234" y="211256"/>
            <a:ext cx="459300" cy="328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4300" lIns="34300" spcFirstLastPara="1" rIns="34300" wrap="square" tIns="34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40" name="Google Shape;40;p7"/>
          <p:cNvPicPr preferRelativeResize="0"/>
          <p:nvPr/>
        </p:nvPicPr>
        <p:blipFill rotWithShape="1">
          <a:blip r:embed="rId3">
            <a:alphaModFix/>
          </a:blip>
          <a:srcRect b="6799" l="0" r="0" t="6799"/>
          <a:stretch/>
        </p:blipFill>
        <p:spPr>
          <a:xfrm>
            <a:off x="7326997" y="197857"/>
            <a:ext cx="1627735" cy="328162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7"/>
          <p:cNvSpPr/>
          <p:nvPr/>
        </p:nvSpPr>
        <p:spPr>
          <a:xfrm>
            <a:off x="177955" y="1742275"/>
            <a:ext cx="22182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39600" lIns="79200" spcFirstLastPara="1" rIns="79200" wrap="square" tIns="396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en" sz="700">
                <a:latin typeface="Montserrat"/>
                <a:ea typeface="Montserrat"/>
                <a:cs typeface="Montserrat"/>
                <a:sym typeface="Montserrat"/>
              </a:rPr>
              <a:t>OBJECTIVE</a:t>
            </a:r>
            <a:r>
              <a:rPr b="1" i="0" lang="en" sz="700" u="none" cap="none" strike="noStrike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" sz="700">
                <a:latin typeface="Montserrat"/>
                <a:ea typeface="Montserrat"/>
                <a:cs typeface="Montserrat"/>
                <a:sym typeface="Montserrat"/>
              </a:rPr>
              <a:t>2:</a:t>
            </a:r>
            <a:r>
              <a:rPr b="1" i="0" lang="en" sz="700" u="none" cap="none" strike="noStrike">
                <a:latin typeface="Montserrat"/>
                <a:ea typeface="Montserrat"/>
                <a:cs typeface="Montserrat"/>
                <a:sym typeface="Montserrat"/>
              </a:rPr>
              <a:t>  </a:t>
            </a:r>
            <a:r>
              <a:rPr b="1" lang="en" sz="700">
                <a:latin typeface="Montserrat"/>
                <a:ea typeface="Montserrat"/>
                <a:cs typeface="Montserrat"/>
                <a:sym typeface="Montserrat"/>
              </a:rPr>
              <a:t>&lt;OBJECTIVE TEXT&gt;</a:t>
            </a:r>
            <a:endParaRPr i="0" sz="7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2" name="Google Shape;42;p7"/>
          <p:cNvSpPr/>
          <p:nvPr/>
        </p:nvSpPr>
        <p:spPr>
          <a:xfrm>
            <a:off x="177955" y="2860520"/>
            <a:ext cx="87621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39600" lIns="79200" spcFirstLastPara="1" rIns="79200" wrap="square" tIns="396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en" sz="700">
                <a:latin typeface="Montserrat"/>
                <a:ea typeface="Montserrat"/>
                <a:cs typeface="Montserrat"/>
                <a:sym typeface="Montserrat"/>
              </a:rPr>
              <a:t>OBJECTIVE</a:t>
            </a:r>
            <a:r>
              <a:rPr b="1" i="0" lang="en" sz="700" u="none" cap="none" strike="noStrike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" sz="700">
                <a:latin typeface="Montserrat"/>
                <a:ea typeface="Montserrat"/>
                <a:cs typeface="Montserrat"/>
                <a:sym typeface="Montserrat"/>
              </a:rPr>
              <a:t>3:</a:t>
            </a:r>
            <a:r>
              <a:rPr b="1" i="0" lang="en" sz="700" u="none" cap="none" strike="noStrike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" sz="700">
                <a:latin typeface="Montserrat"/>
                <a:ea typeface="Montserrat"/>
                <a:cs typeface="Montserrat"/>
                <a:sym typeface="Montserrat"/>
              </a:rPr>
              <a:t>&lt;OBJECTIVE TEXT&gt;</a:t>
            </a:r>
            <a:endParaRPr i="0" sz="7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3" name="Google Shape;43;p7"/>
          <p:cNvSpPr/>
          <p:nvPr/>
        </p:nvSpPr>
        <p:spPr>
          <a:xfrm>
            <a:off x="177955" y="3964869"/>
            <a:ext cx="87621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39600" lIns="79200" spcFirstLastPara="1" rIns="79200" wrap="square" tIns="396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en" sz="700">
                <a:latin typeface="Montserrat"/>
                <a:ea typeface="Montserrat"/>
                <a:cs typeface="Montserrat"/>
                <a:sym typeface="Montserrat"/>
              </a:rPr>
              <a:t>OBJECTIVE</a:t>
            </a:r>
            <a:r>
              <a:rPr b="1" i="0" lang="en" sz="700" u="none" cap="none" strike="noStrike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" sz="700">
                <a:latin typeface="Montserrat"/>
                <a:ea typeface="Montserrat"/>
                <a:cs typeface="Montserrat"/>
                <a:sym typeface="Montserrat"/>
              </a:rPr>
              <a:t>4:</a:t>
            </a:r>
            <a:r>
              <a:rPr b="1" i="0" lang="en" sz="700" u="none" cap="none" strike="noStrike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" sz="700">
                <a:latin typeface="Montserrat"/>
                <a:ea typeface="Montserrat"/>
                <a:cs typeface="Montserrat"/>
                <a:sym typeface="Montserrat"/>
              </a:rPr>
              <a:t>&lt;OBJECTIVE TEXT&gt;</a:t>
            </a:r>
            <a:endParaRPr i="0" sz="7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44" name="Google Shape;44;p7"/>
          <p:cNvGraphicFramePr/>
          <p:nvPr/>
        </p:nvGraphicFramePr>
        <p:xfrm>
          <a:off x="255915" y="188487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{CBED9649-0E4C-4023-8301-21B3595AE85E}</a:tableStyleId>
              </a:tblPr>
              <a:tblGrid>
                <a:gridCol w="475950"/>
                <a:gridCol w="4502075"/>
                <a:gridCol w="540700"/>
                <a:gridCol w="531900"/>
                <a:gridCol w="531900"/>
                <a:gridCol w="531900"/>
                <a:gridCol w="531900"/>
                <a:gridCol w="531900"/>
                <a:gridCol w="531900"/>
              </a:tblGrid>
              <a:tr h="7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KR #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KR Description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Score [</a:t>
                      </a:r>
                      <a:r>
                        <a:rPr b="1"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X]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Score [</a:t>
                      </a:r>
                      <a:r>
                        <a:rPr b="1"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X]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Score [</a:t>
                      </a:r>
                      <a:r>
                        <a:rPr b="1"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X]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Score [</a:t>
                      </a:r>
                      <a:r>
                        <a:rPr b="1"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X]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Score [</a:t>
                      </a:r>
                      <a:r>
                        <a:rPr b="1"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X]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Score [</a:t>
                      </a:r>
                      <a:r>
                        <a:rPr b="1"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X]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Score [</a:t>
                      </a:r>
                      <a:r>
                        <a:rPr b="1"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X]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4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45" name="Google Shape;45;p7"/>
          <p:cNvGraphicFramePr/>
          <p:nvPr/>
        </p:nvGraphicFramePr>
        <p:xfrm>
          <a:off x="255915" y="299682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{CBED9649-0E4C-4023-8301-21B3595AE85E}</a:tableStyleId>
              </a:tblPr>
              <a:tblGrid>
                <a:gridCol w="475950"/>
                <a:gridCol w="4502075"/>
                <a:gridCol w="540700"/>
                <a:gridCol w="531900"/>
                <a:gridCol w="531900"/>
                <a:gridCol w="531900"/>
                <a:gridCol w="531900"/>
                <a:gridCol w="531900"/>
                <a:gridCol w="531900"/>
              </a:tblGrid>
              <a:tr h="7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KR #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KR Description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Score [</a:t>
                      </a:r>
                      <a:r>
                        <a:rPr b="1"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X]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Score [</a:t>
                      </a:r>
                      <a:r>
                        <a:rPr b="1"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X]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Score [</a:t>
                      </a:r>
                      <a:r>
                        <a:rPr b="1"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X]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Score [</a:t>
                      </a:r>
                      <a:r>
                        <a:rPr b="1"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X]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Score [</a:t>
                      </a:r>
                      <a:r>
                        <a:rPr b="1"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X]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Score [</a:t>
                      </a:r>
                      <a:r>
                        <a:rPr b="1"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X]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Score [</a:t>
                      </a:r>
                      <a:r>
                        <a:rPr b="1"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X]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4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46" name="Google Shape;46;p7"/>
          <p:cNvGraphicFramePr/>
          <p:nvPr/>
        </p:nvGraphicFramePr>
        <p:xfrm>
          <a:off x="255915" y="410995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{CBED9649-0E4C-4023-8301-21B3595AE85E}</a:tableStyleId>
              </a:tblPr>
              <a:tblGrid>
                <a:gridCol w="475950"/>
                <a:gridCol w="4502075"/>
                <a:gridCol w="540700"/>
                <a:gridCol w="531900"/>
                <a:gridCol w="531900"/>
                <a:gridCol w="531900"/>
                <a:gridCol w="531900"/>
                <a:gridCol w="531900"/>
                <a:gridCol w="531900"/>
              </a:tblGrid>
              <a:tr h="7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KR #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KR Description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Score [</a:t>
                      </a:r>
                      <a:r>
                        <a:rPr b="1"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X]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Score [</a:t>
                      </a:r>
                      <a:r>
                        <a:rPr b="1"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X]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Score [</a:t>
                      </a:r>
                      <a:r>
                        <a:rPr b="1"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X]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Score [</a:t>
                      </a:r>
                      <a:r>
                        <a:rPr b="1"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X]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Score [</a:t>
                      </a:r>
                      <a:r>
                        <a:rPr b="1"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X]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Score [</a:t>
                      </a:r>
                      <a:r>
                        <a:rPr b="1"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X]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Score [</a:t>
                      </a:r>
                      <a:r>
                        <a:rPr b="1"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X]</a:t>
                      </a:r>
                      <a:endParaRPr b="1"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4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6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sz="6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[X]</a:t>
                      </a:r>
                      <a:endParaRPr sz="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550" marB="68550" marR="84400" marL="844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Theme">
  <a:themeElements>
    <a:clrScheme name="Ghost 1">
      <a:dk1>
        <a:srgbClr val="7F7F7F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B0B1B3"/>
      </a:accent2>
      <a:accent3>
        <a:srgbClr val="000000"/>
      </a:accent3>
      <a:accent4>
        <a:srgbClr val="91969B"/>
      </a:accent4>
      <a:accent5>
        <a:srgbClr val="4B5050"/>
      </a:accent5>
      <a:accent6>
        <a:srgbClr val="91969B"/>
      </a:accent6>
      <a:hlink>
        <a:srgbClr val="4B5050"/>
      </a:hlink>
      <a:folHlink>
        <a:srgbClr val="19BB9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